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8"/>
  </p:notesMasterIdLst>
  <p:sldIdLst>
    <p:sldId id="1459" r:id="rId2"/>
    <p:sldId id="1464" r:id="rId3"/>
    <p:sldId id="1465" r:id="rId4"/>
    <p:sldId id="1466" r:id="rId5"/>
    <p:sldId id="1467" r:id="rId6"/>
    <p:sldId id="1512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18E"/>
    <a:srgbClr val="404040"/>
    <a:srgbClr val="1A60E7"/>
    <a:srgbClr val="F2766C"/>
    <a:srgbClr val="FFFF00"/>
    <a:srgbClr val="153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44" autoAdjust="0"/>
    <p:restoredTop sz="94660"/>
  </p:normalViewPr>
  <p:slideViewPr>
    <p:cSldViewPr snapToGrid="0">
      <p:cViewPr>
        <p:scale>
          <a:sx n="75" d="100"/>
          <a:sy n="75" d="100"/>
        </p:scale>
        <p:origin x="-660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0984E9-998B-4CC0-94B6-E0BE46661578}" type="datetimeFigureOut">
              <a:rPr lang="zh-CN" altLang="en-US" smtClean="0"/>
              <a:t>2021/8/31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67175-3A26-4C73-9D43-6CD4C49448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1902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270A549-EE70-47CE-BD02-54D8EC1B64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270A549-EE70-47CE-BD02-54D8EC1B64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270A549-EE70-47CE-BD02-54D8EC1B64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270A549-EE70-47CE-BD02-54D8EC1B64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270A549-EE70-47CE-BD02-54D8EC1B64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270A549-EE70-47CE-BD02-54D8EC1B64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B1664A3-C811-454C-BF44-D86EBB2E878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2021/8/31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1CE2FA5-602C-4063-9237-2024888ED1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664A3-C811-454C-BF44-D86EBB2E878D}" type="datetimeFigureOut">
              <a:rPr lang="zh-CN" altLang="en-US" smtClean="0"/>
              <a:t>2021/8/31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E2FA5-602C-4063-9237-2024888ED1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 descr="天空中有许多云&#10;&#10;描述已自动生成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7" b="1307"/>
          <a:stretch>
            <a:fillRect/>
          </a:stretch>
        </p:blipFill>
        <p:spPr>
          <a:xfrm>
            <a:off x="-3" y="1"/>
            <a:ext cx="12192003" cy="6858000"/>
          </a:xfrm>
          <a:prstGeom prst="rect">
            <a:avLst/>
          </a:prstGeom>
        </p:spPr>
      </p:pic>
      <p:sp>
        <p:nvSpPr>
          <p:cNvPr id="131" name="矩形 130"/>
          <p:cNvSpPr/>
          <p:nvPr/>
        </p:nvSpPr>
        <p:spPr bwMode="auto">
          <a:xfrm>
            <a:off x="0" y="20"/>
            <a:ext cx="12192003" cy="6858000"/>
          </a:xfrm>
          <a:prstGeom prst="rect">
            <a:avLst/>
          </a:prstGeom>
          <a:gradFill>
            <a:gsLst>
              <a:gs pos="39000">
                <a:srgbClr val="FFFFFF">
                  <a:alpha val="82000"/>
                </a:srgbClr>
              </a:gs>
              <a:gs pos="0">
                <a:schemeClr val="bg1">
                  <a:alpha val="75000"/>
                </a:schemeClr>
              </a:gs>
              <a:gs pos="100000">
                <a:schemeClr val="bg1">
                  <a:alpha val="71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ym typeface="+mn-ea"/>
              </a:rPr>
              <a:t>          </a:t>
            </a:r>
            <a:r>
              <a:rPr lang="zh-CN" altLang="en-US" sz="2400">
                <a:sym typeface="+mn-ea"/>
              </a:rPr>
              <a:t>登记实操</a:t>
            </a:r>
            <a:endParaRPr lang="zh-CN" sz="2400">
              <a:sym typeface="+mn-ea"/>
            </a:endParaRPr>
          </a:p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sz="2400">
                <a:sym typeface="+mn-ea"/>
              </a:rPr>
              <a:t> </a:t>
            </a:r>
            <a:r>
              <a:rPr lang="en-US" altLang="zh-CN" sz="2400">
                <a:sym typeface="+mn-ea"/>
              </a:rPr>
              <a:t>       </a:t>
            </a:r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  </a:t>
            </a:r>
          </a:p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        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第一步：</a:t>
            </a:r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  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登录科惠网</a:t>
            </a:r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          </a:t>
            </a:r>
            <a:r>
              <a:rPr lang="zh-CN" altLang="en-US" sz="2400"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  <a:sym typeface="+mn-ea"/>
              </a:rPr>
              <a:t>→</a:t>
            </a:r>
            <a:r>
              <a:rPr lang="en-US" altLang="zh-CN" sz="2400"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  <a:sym typeface="+mn-ea"/>
              </a:rPr>
              <a:t>        </a:t>
            </a:r>
            <a:r>
              <a:rPr lang="zh-CN" altLang="en-US" sz="2400"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  <a:sym typeface="+mn-ea"/>
              </a:rPr>
              <a:t>第二步：</a:t>
            </a:r>
            <a:r>
              <a:rPr lang="en-US" altLang="zh-CN" sz="2400"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zh-CN" altLang="en-US" sz="2400"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  <a:sym typeface="+mn-ea"/>
              </a:rPr>
              <a:t>点击技术合同认定登记</a:t>
            </a:r>
            <a:endParaRPr lang="en-US" altLang="zh-CN" sz="2400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        </a:t>
            </a:r>
            <a:endParaRPr sz="2400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77551" y="435872"/>
            <a:ext cx="426593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100000">
                      <a:srgbClr val="00518E"/>
                    </a:gs>
                    <a:gs pos="0">
                      <a:srgbClr val="1A60E7"/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阿里巴巴普惠体 H" panose="00020600040101010101" pitchFamily="18" charset="-122"/>
                <a:ea typeface="阿里巴巴普惠体 H" panose="00020600040101010101" pitchFamily="18" charset="-122"/>
              </a:rPr>
              <a:t>一、技术合同认定登记</a:t>
            </a:r>
          </a:p>
        </p:txBody>
      </p:sp>
      <p:pic>
        <p:nvPicPr>
          <p:cNvPr id="4" name="图片 3" descr="QQ截图202104202046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" y="2380615"/>
            <a:ext cx="3326130" cy="3869690"/>
          </a:xfrm>
          <a:prstGeom prst="rect">
            <a:avLst/>
          </a:prstGeom>
        </p:spPr>
      </p:pic>
      <p:pic>
        <p:nvPicPr>
          <p:cNvPr id="5" name="图片 4" descr="QQ截图202104202047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2160" y="2985135"/>
            <a:ext cx="5647690" cy="3192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 descr="天空中有许多云&#10;&#10;描述已自动生成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7" b="1307"/>
          <a:stretch>
            <a:fillRect/>
          </a:stretch>
        </p:blipFill>
        <p:spPr>
          <a:xfrm>
            <a:off x="-3" y="1"/>
            <a:ext cx="12192003" cy="6858000"/>
          </a:xfrm>
          <a:prstGeom prst="rect">
            <a:avLst/>
          </a:prstGeom>
        </p:spPr>
      </p:pic>
      <p:sp>
        <p:nvSpPr>
          <p:cNvPr id="131" name="矩形 130"/>
          <p:cNvSpPr/>
          <p:nvPr/>
        </p:nvSpPr>
        <p:spPr bwMode="auto">
          <a:xfrm>
            <a:off x="0" y="20"/>
            <a:ext cx="12192003" cy="6858000"/>
          </a:xfrm>
          <a:prstGeom prst="rect">
            <a:avLst/>
          </a:prstGeom>
          <a:gradFill>
            <a:gsLst>
              <a:gs pos="39000">
                <a:srgbClr val="FFFFFF">
                  <a:alpha val="82000"/>
                </a:srgbClr>
              </a:gs>
              <a:gs pos="0">
                <a:schemeClr val="bg1">
                  <a:alpha val="75000"/>
                </a:schemeClr>
              </a:gs>
              <a:gs pos="100000">
                <a:schemeClr val="bg1">
                  <a:alpha val="71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ym typeface="+mn-ea"/>
              </a:rPr>
              <a:t>          </a:t>
            </a:r>
            <a:r>
              <a:rPr lang="zh-CN" altLang="en-US" sz="2400">
                <a:sym typeface="+mn-ea"/>
              </a:rPr>
              <a:t>登记实操</a:t>
            </a:r>
            <a:endParaRPr lang="zh-CN" sz="2400">
              <a:sym typeface="+mn-ea"/>
            </a:endParaRPr>
          </a:p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sz="2400">
                <a:sym typeface="+mn-ea"/>
              </a:rPr>
              <a:t> </a:t>
            </a:r>
            <a:r>
              <a:rPr lang="en-US" altLang="zh-CN" sz="2400">
                <a:sym typeface="+mn-ea"/>
              </a:rPr>
              <a:t>       </a:t>
            </a:r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  </a:t>
            </a:r>
          </a:p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        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第三步：</a:t>
            </a:r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  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登录账号密码</a:t>
            </a:r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      </a:t>
            </a:r>
            <a:r>
              <a:rPr lang="zh-CN" altLang="en-US" sz="2400"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  <a:sym typeface="+mn-ea"/>
              </a:rPr>
              <a:t>→</a:t>
            </a:r>
            <a:r>
              <a:rPr lang="en-US" altLang="zh-CN" sz="2400"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  <a:sym typeface="+mn-ea"/>
              </a:rPr>
              <a:t>        </a:t>
            </a:r>
            <a:r>
              <a:rPr lang="zh-CN" altLang="en-US" sz="2400"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  <a:sym typeface="+mn-ea"/>
              </a:rPr>
              <a:t>第四步：</a:t>
            </a:r>
            <a:r>
              <a:rPr lang="en-US" altLang="zh-CN" sz="2400"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zh-CN" altLang="en-US" sz="2400"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  <a:sym typeface="+mn-ea"/>
              </a:rPr>
              <a:t>点击湖北政务服务网字样</a:t>
            </a:r>
            <a:endParaRPr lang="en-US" altLang="zh-CN" sz="2400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        </a:t>
            </a:r>
            <a:endParaRPr sz="2400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77551" y="435872"/>
            <a:ext cx="426593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100000">
                      <a:srgbClr val="00518E"/>
                    </a:gs>
                    <a:gs pos="0">
                      <a:srgbClr val="1A60E7"/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阿里巴巴普惠体 H" panose="00020600040101010101" pitchFamily="18" charset="-122"/>
                <a:ea typeface="阿里巴巴普惠体 H" panose="00020600040101010101" pitchFamily="18" charset="-122"/>
              </a:rPr>
              <a:t>一、技术合同认定登记</a:t>
            </a:r>
          </a:p>
        </p:txBody>
      </p:sp>
      <p:pic>
        <p:nvPicPr>
          <p:cNvPr id="3" name="图片 2" descr="QQ截图202104202050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745" y="2492375"/>
            <a:ext cx="3877310" cy="3972560"/>
          </a:xfrm>
          <a:prstGeom prst="rect">
            <a:avLst/>
          </a:prstGeom>
        </p:spPr>
      </p:pic>
      <p:pic>
        <p:nvPicPr>
          <p:cNvPr id="6" name="图片 5" descr="QQ截图202104202051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5825" y="2492375"/>
            <a:ext cx="4996180" cy="4049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 descr="天空中有许多云&#10;&#10;描述已自动生成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7" b="1307"/>
          <a:stretch>
            <a:fillRect/>
          </a:stretch>
        </p:blipFill>
        <p:spPr>
          <a:xfrm>
            <a:off x="-3" y="1"/>
            <a:ext cx="12192003" cy="6858000"/>
          </a:xfrm>
          <a:prstGeom prst="rect">
            <a:avLst/>
          </a:prstGeom>
        </p:spPr>
      </p:pic>
      <p:sp>
        <p:nvSpPr>
          <p:cNvPr id="131" name="矩形 130"/>
          <p:cNvSpPr/>
          <p:nvPr/>
        </p:nvSpPr>
        <p:spPr bwMode="auto">
          <a:xfrm>
            <a:off x="0" y="20"/>
            <a:ext cx="12192003" cy="6858000"/>
          </a:xfrm>
          <a:prstGeom prst="rect">
            <a:avLst/>
          </a:prstGeom>
          <a:gradFill>
            <a:gsLst>
              <a:gs pos="39000">
                <a:srgbClr val="FFFFFF">
                  <a:alpha val="82000"/>
                </a:srgbClr>
              </a:gs>
              <a:gs pos="0">
                <a:schemeClr val="bg1">
                  <a:alpha val="75000"/>
                </a:schemeClr>
              </a:gs>
              <a:gs pos="100000">
                <a:schemeClr val="bg1">
                  <a:alpha val="71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ym typeface="+mn-ea"/>
              </a:rPr>
              <a:t>          </a:t>
            </a:r>
            <a:r>
              <a:rPr lang="zh-CN" altLang="en-US" sz="2400">
                <a:sym typeface="+mn-ea"/>
              </a:rPr>
              <a:t>登记实操</a:t>
            </a:r>
            <a:endParaRPr lang="zh-CN" sz="2400">
              <a:sym typeface="+mn-ea"/>
            </a:endParaRPr>
          </a:p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sz="2400">
                <a:sym typeface="+mn-ea"/>
              </a:rPr>
              <a:t> </a:t>
            </a:r>
            <a:r>
              <a:rPr lang="en-US" altLang="zh-CN" sz="2400">
                <a:sym typeface="+mn-ea"/>
              </a:rPr>
              <a:t>       </a:t>
            </a:r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  </a:t>
            </a:r>
          </a:p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        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第五步：</a:t>
            </a:r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  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选择区域黄冈市</a:t>
            </a:r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          </a:t>
            </a:r>
            <a:r>
              <a:rPr lang="zh-CN" altLang="en-US" sz="2400"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  <a:sym typeface="+mn-ea"/>
              </a:rPr>
              <a:t>→</a:t>
            </a:r>
            <a:r>
              <a:rPr lang="en-US" altLang="zh-CN" sz="2400"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  <a:sym typeface="+mn-ea"/>
              </a:rPr>
              <a:t>        </a:t>
            </a:r>
            <a:r>
              <a:rPr lang="zh-CN" altLang="en-US" sz="2400"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  <a:sym typeface="+mn-ea"/>
              </a:rPr>
              <a:t>第六步：</a:t>
            </a:r>
            <a:r>
              <a:rPr lang="en-US" altLang="zh-CN" sz="2400"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zh-CN" altLang="en-US" sz="2400"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  <a:sym typeface="+mn-ea"/>
              </a:rPr>
              <a:t>点击市科学技术局</a:t>
            </a:r>
            <a:endParaRPr lang="en-US" altLang="zh-CN" sz="2400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        </a:t>
            </a:r>
            <a:endParaRPr sz="2400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77551" y="435872"/>
            <a:ext cx="426593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100000">
                      <a:srgbClr val="00518E"/>
                    </a:gs>
                    <a:gs pos="0">
                      <a:srgbClr val="1A60E7"/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阿里巴巴普惠体 H" panose="00020600040101010101" pitchFamily="18" charset="-122"/>
                <a:ea typeface="阿里巴巴普惠体 H" panose="00020600040101010101" pitchFamily="18" charset="-122"/>
              </a:rPr>
              <a:t>一、技术合同认定登记</a:t>
            </a:r>
          </a:p>
        </p:txBody>
      </p:sp>
      <p:pic>
        <p:nvPicPr>
          <p:cNvPr id="3" name="图片 2" descr="QQ截图202104202051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" y="2419985"/>
            <a:ext cx="4377055" cy="3718560"/>
          </a:xfrm>
          <a:prstGeom prst="rect">
            <a:avLst/>
          </a:prstGeom>
        </p:spPr>
      </p:pic>
      <p:pic>
        <p:nvPicPr>
          <p:cNvPr id="6" name="图片 5" descr="QQ截图2021042020520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5465" y="2419985"/>
            <a:ext cx="5671185" cy="3686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 descr="天空中有许多云&#10;&#10;描述已自动生成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7" b="1307"/>
          <a:stretch>
            <a:fillRect/>
          </a:stretch>
        </p:blipFill>
        <p:spPr>
          <a:xfrm>
            <a:off x="-3" y="1"/>
            <a:ext cx="12192003" cy="6858000"/>
          </a:xfrm>
          <a:prstGeom prst="rect">
            <a:avLst/>
          </a:prstGeom>
        </p:spPr>
      </p:pic>
      <p:sp>
        <p:nvSpPr>
          <p:cNvPr id="131" name="矩形 130"/>
          <p:cNvSpPr/>
          <p:nvPr/>
        </p:nvSpPr>
        <p:spPr bwMode="auto">
          <a:xfrm>
            <a:off x="0" y="20"/>
            <a:ext cx="12192003" cy="6858000"/>
          </a:xfrm>
          <a:prstGeom prst="rect">
            <a:avLst/>
          </a:prstGeom>
          <a:gradFill>
            <a:gsLst>
              <a:gs pos="39000">
                <a:srgbClr val="FFFFFF">
                  <a:alpha val="82000"/>
                </a:srgbClr>
              </a:gs>
              <a:gs pos="0">
                <a:schemeClr val="bg1">
                  <a:alpha val="75000"/>
                </a:schemeClr>
              </a:gs>
              <a:gs pos="100000">
                <a:schemeClr val="bg1">
                  <a:alpha val="71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ym typeface="+mn-ea"/>
              </a:rPr>
              <a:t>          </a:t>
            </a:r>
            <a:r>
              <a:rPr lang="zh-CN" altLang="en-US" sz="2400">
                <a:sym typeface="+mn-ea"/>
              </a:rPr>
              <a:t>登记实操</a:t>
            </a:r>
            <a:endParaRPr lang="zh-CN" sz="2400">
              <a:sym typeface="+mn-ea"/>
            </a:endParaRPr>
          </a:p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sz="2400">
                <a:sym typeface="+mn-ea"/>
              </a:rPr>
              <a:t> </a:t>
            </a:r>
            <a:r>
              <a:rPr lang="en-US" altLang="zh-CN" sz="2400">
                <a:sym typeface="+mn-ea"/>
              </a:rPr>
              <a:t>       </a:t>
            </a:r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  </a:t>
            </a:r>
          </a:p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 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第七步：选择技术合同认定登记，点击在线办理</a:t>
            </a:r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   </a:t>
            </a:r>
            <a:r>
              <a:rPr lang="zh-CN" altLang="en-US" sz="2400"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  <a:sym typeface="+mn-ea"/>
              </a:rPr>
              <a:t>→</a:t>
            </a:r>
            <a:r>
              <a:rPr lang="en-US" altLang="zh-CN" sz="2400"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  <a:sym typeface="+mn-ea"/>
              </a:rPr>
              <a:t>  </a:t>
            </a:r>
            <a:r>
              <a:rPr lang="zh-CN" altLang="en-US" sz="2400"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  <a:sym typeface="+mn-ea"/>
              </a:rPr>
              <a:t>第八步：</a:t>
            </a:r>
            <a:r>
              <a:rPr lang="en-US" altLang="zh-CN" sz="2400"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zh-CN" altLang="en-US" sz="2400"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  <a:sym typeface="+mn-ea"/>
              </a:rPr>
              <a:t>点击我已阅读并承诺</a:t>
            </a:r>
            <a:endParaRPr lang="en-US" altLang="zh-CN" sz="2400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        </a:t>
            </a:r>
            <a:endParaRPr sz="2400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77551" y="435872"/>
            <a:ext cx="426593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100000">
                      <a:srgbClr val="00518E"/>
                    </a:gs>
                    <a:gs pos="0">
                      <a:srgbClr val="1A60E7"/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阿里巴巴普惠体 H" panose="00020600040101010101" pitchFamily="18" charset="-122"/>
                <a:ea typeface="阿里巴巴普惠体 H" panose="00020600040101010101" pitchFamily="18" charset="-122"/>
              </a:rPr>
              <a:t>一、技术合同认定登记</a:t>
            </a:r>
          </a:p>
        </p:txBody>
      </p:sp>
      <p:pic>
        <p:nvPicPr>
          <p:cNvPr id="4" name="图片 3" descr="QQ截图202104202052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860" y="2534920"/>
            <a:ext cx="4983480" cy="3780790"/>
          </a:xfrm>
          <a:prstGeom prst="rect">
            <a:avLst/>
          </a:prstGeom>
        </p:spPr>
      </p:pic>
      <p:pic>
        <p:nvPicPr>
          <p:cNvPr id="5" name="图片 4" descr="QQ截图202104202052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9140" y="2502535"/>
            <a:ext cx="6071235" cy="3844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 descr="天空中有许多云&#10;&#10;描述已自动生成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7" b="1307"/>
          <a:stretch>
            <a:fillRect/>
          </a:stretch>
        </p:blipFill>
        <p:spPr>
          <a:xfrm>
            <a:off x="-3" y="1"/>
            <a:ext cx="12192003" cy="6858000"/>
          </a:xfrm>
          <a:prstGeom prst="rect">
            <a:avLst/>
          </a:prstGeom>
        </p:spPr>
      </p:pic>
      <p:sp>
        <p:nvSpPr>
          <p:cNvPr id="131" name="矩形 130"/>
          <p:cNvSpPr/>
          <p:nvPr/>
        </p:nvSpPr>
        <p:spPr bwMode="auto">
          <a:xfrm>
            <a:off x="0" y="20"/>
            <a:ext cx="12192003" cy="6858000"/>
          </a:xfrm>
          <a:prstGeom prst="rect">
            <a:avLst/>
          </a:prstGeom>
          <a:gradFill>
            <a:gsLst>
              <a:gs pos="39000">
                <a:srgbClr val="FFFFFF">
                  <a:alpha val="82000"/>
                </a:srgbClr>
              </a:gs>
              <a:gs pos="0">
                <a:schemeClr val="bg1">
                  <a:alpha val="75000"/>
                </a:schemeClr>
              </a:gs>
              <a:gs pos="100000">
                <a:schemeClr val="bg1">
                  <a:alpha val="71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ym typeface="+mn-ea"/>
              </a:rPr>
              <a:t>          </a:t>
            </a:r>
            <a:r>
              <a:rPr lang="zh-CN" altLang="en-US" sz="2400">
                <a:sym typeface="+mn-ea"/>
              </a:rPr>
              <a:t>登记实操</a:t>
            </a:r>
            <a:endParaRPr lang="zh-CN" sz="2400">
              <a:sym typeface="+mn-ea"/>
            </a:endParaRPr>
          </a:p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sz="2400">
                <a:sym typeface="+mn-ea"/>
              </a:rPr>
              <a:t> </a:t>
            </a:r>
            <a:r>
              <a:rPr lang="en-US" altLang="zh-CN" sz="2400">
                <a:sym typeface="+mn-ea"/>
              </a:rPr>
              <a:t>       </a:t>
            </a:r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  </a:t>
            </a:r>
          </a:p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 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第九步：选择合同登记</a:t>
            </a:r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                   </a:t>
            </a:r>
            <a:r>
              <a:rPr lang="zh-CN" altLang="en-US" sz="2400"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  <a:sym typeface="+mn-ea"/>
              </a:rPr>
              <a:t>→</a:t>
            </a:r>
            <a:r>
              <a:rPr lang="en-US" altLang="zh-CN" sz="2400"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  <a:sym typeface="+mn-ea"/>
              </a:rPr>
              <a:t>  </a:t>
            </a:r>
            <a:r>
              <a:rPr lang="zh-CN" altLang="en-US" sz="2400"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  <a:sym typeface="+mn-ea"/>
              </a:rPr>
              <a:t>第十步：</a:t>
            </a:r>
            <a:r>
              <a:rPr lang="en-US" altLang="zh-CN" sz="2400"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zh-CN" altLang="en-US" sz="2400"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  <a:sym typeface="+mn-ea"/>
              </a:rPr>
              <a:t>选择登记区域，按照要求填写信息</a:t>
            </a:r>
            <a:endParaRPr lang="en-US" altLang="zh-CN" sz="2400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        </a:t>
            </a:r>
            <a:endParaRPr sz="2400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77551" y="435872"/>
            <a:ext cx="426593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100000">
                      <a:srgbClr val="00518E"/>
                    </a:gs>
                    <a:gs pos="0">
                      <a:srgbClr val="1A60E7"/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阿里巴巴普惠体 H" panose="00020600040101010101" pitchFamily="18" charset="-122"/>
                <a:ea typeface="阿里巴巴普惠体 H" panose="00020600040101010101" pitchFamily="18" charset="-122"/>
              </a:rPr>
              <a:t>一、技术合同认定登记</a:t>
            </a:r>
          </a:p>
        </p:txBody>
      </p:sp>
      <p:pic>
        <p:nvPicPr>
          <p:cNvPr id="3" name="图片 2" descr="QQ截图202104202052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715" y="2410460"/>
            <a:ext cx="4385310" cy="4027170"/>
          </a:xfrm>
          <a:prstGeom prst="rect">
            <a:avLst/>
          </a:prstGeom>
        </p:spPr>
      </p:pic>
      <p:pic>
        <p:nvPicPr>
          <p:cNvPr id="7" name="图片 6" descr="QQ截图202104202103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0045" y="3256280"/>
            <a:ext cx="6497320" cy="3181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 descr="天空中有许多云&#10;&#10;描述已自动生成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7" b="1307"/>
          <a:stretch>
            <a:fillRect/>
          </a:stretch>
        </p:blipFill>
        <p:spPr>
          <a:xfrm>
            <a:off x="-3" y="1"/>
            <a:ext cx="12192003" cy="6858000"/>
          </a:xfrm>
          <a:prstGeom prst="rect">
            <a:avLst/>
          </a:prstGeom>
        </p:spPr>
      </p:pic>
      <p:sp>
        <p:nvSpPr>
          <p:cNvPr id="131" name="矩形 130"/>
          <p:cNvSpPr/>
          <p:nvPr/>
        </p:nvSpPr>
        <p:spPr bwMode="auto">
          <a:xfrm>
            <a:off x="0" y="20"/>
            <a:ext cx="12192003" cy="6858000"/>
          </a:xfrm>
          <a:prstGeom prst="rect">
            <a:avLst/>
          </a:prstGeom>
          <a:gradFill>
            <a:gsLst>
              <a:gs pos="39000">
                <a:srgbClr val="FFFFFF">
                  <a:alpha val="82000"/>
                </a:srgbClr>
              </a:gs>
              <a:gs pos="0">
                <a:schemeClr val="bg1">
                  <a:alpha val="75000"/>
                </a:schemeClr>
              </a:gs>
              <a:gs pos="100000">
                <a:schemeClr val="bg1">
                  <a:alpha val="71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ym typeface="+mn-ea"/>
              </a:rPr>
              <a:t>          </a:t>
            </a:r>
            <a:r>
              <a:rPr lang="zh-CN" altLang="en-US" sz="2400">
                <a:sym typeface="+mn-ea"/>
              </a:rPr>
              <a:t>登记实操</a:t>
            </a:r>
            <a:endParaRPr lang="zh-CN" sz="2400">
              <a:sym typeface="+mn-ea"/>
            </a:endParaRPr>
          </a:p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sz="2400">
                <a:sym typeface="+mn-ea"/>
              </a:rPr>
              <a:t> </a:t>
            </a:r>
            <a:r>
              <a:rPr lang="en-US" altLang="zh-CN" sz="2400">
                <a:sym typeface="+mn-ea"/>
              </a:rPr>
              <a:t>       </a:t>
            </a:r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  </a:t>
            </a:r>
          </a:p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        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第十一步：提交合同</a:t>
            </a:r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       </a:t>
            </a:r>
            <a:r>
              <a:rPr lang="zh-CN" altLang="en-US" sz="2400"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  <a:sym typeface="+mn-ea"/>
              </a:rPr>
              <a:t>→</a:t>
            </a:r>
            <a:r>
              <a:rPr lang="en-US" altLang="zh-CN" sz="2400"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  <a:sym typeface="+mn-ea"/>
              </a:rPr>
              <a:t>  </a:t>
            </a:r>
            <a:r>
              <a:rPr lang="zh-CN" altLang="en-US" sz="2400"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  <a:sym typeface="+mn-ea"/>
              </a:rPr>
              <a:t>第十二步：</a:t>
            </a:r>
            <a:r>
              <a:rPr lang="en-US" altLang="zh-CN" sz="2400"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zh-CN" altLang="en-US" sz="2400"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  <a:sym typeface="+mn-ea"/>
              </a:rPr>
              <a:t>登记站审核（黄冈高新区）</a:t>
            </a:r>
          </a:p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Arial" panose="020B0604020202020204" pitchFamily="34" charset="0"/>
              <a:ea typeface="华文中宋" panose="02010600040101010101" pitchFamily="2" charset="-122"/>
              <a:cs typeface="Arial" panose="020B0604020202020204" pitchFamily="34" charset="0"/>
              <a:sym typeface="+mn-ea"/>
            </a:endParaRPr>
          </a:p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400"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  <a:sym typeface="+mn-ea"/>
              </a:rPr>
              <a:t>        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第十三步：登记处受理</a:t>
            </a:r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    </a:t>
            </a:r>
            <a:r>
              <a:rPr lang="zh-CN" altLang="en-US" sz="2400"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  <a:sym typeface="+mn-ea"/>
              </a:rPr>
              <a:t>→</a:t>
            </a:r>
            <a:r>
              <a:rPr lang="en-US" altLang="zh-CN" sz="2400"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  <a:sym typeface="+mn-ea"/>
              </a:rPr>
              <a:t>  </a:t>
            </a:r>
            <a:r>
              <a:rPr lang="zh-CN" altLang="en-US" sz="2400"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  <a:sym typeface="+mn-ea"/>
              </a:rPr>
              <a:t>第十二步：</a:t>
            </a:r>
            <a:r>
              <a:rPr lang="en-US" altLang="zh-CN" sz="2400"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zh-CN" altLang="en-US" sz="2400"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  <a:sym typeface="+mn-ea"/>
              </a:rPr>
              <a:t>申报单位填报免税申请</a:t>
            </a:r>
            <a:r>
              <a:rPr lang="zh-CN" altLang="en-US" sz="2000"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  <a:sym typeface="+mn-ea"/>
              </a:rPr>
              <a:t>（技术开发、转让合同）</a:t>
            </a:r>
            <a:endParaRPr lang="zh-CN" altLang="en-US" sz="2400">
              <a:latin typeface="Arial" panose="020B0604020202020204" pitchFamily="34" charset="0"/>
              <a:ea typeface="华文中宋" panose="02010600040101010101" pitchFamily="2" charset="-122"/>
              <a:cs typeface="Arial" panose="020B0604020202020204" pitchFamily="34" charset="0"/>
              <a:sym typeface="+mn-ea"/>
            </a:endParaRPr>
          </a:p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Arial" panose="020B0604020202020204" pitchFamily="34" charset="0"/>
              <a:ea typeface="华文中宋" panose="02010600040101010101" pitchFamily="2" charset="-122"/>
              <a:cs typeface="Arial" panose="020B0604020202020204" pitchFamily="34" charset="0"/>
              <a:sym typeface="+mn-ea"/>
            </a:endParaRPr>
          </a:p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400"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  <a:sym typeface="+mn-ea"/>
              </a:rPr>
              <a:t>        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第十四步：登记处审核</a:t>
            </a:r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    </a:t>
            </a:r>
            <a:r>
              <a:rPr lang="zh-CN" altLang="en-US" sz="2400"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  <a:sym typeface="+mn-ea"/>
              </a:rPr>
              <a:t>→</a:t>
            </a:r>
            <a:r>
              <a:rPr lang="en-US" altLang="zh-CN" sz="2400"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  <a:sym typeface="+mn-ea"/>
              </a:rPr>
              <a:t>  </a:t>
            </a:r>
            <a:r>
              <a:rPr lang="zh-CN" altLang="en-US" sz="2400"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  <a:sym typeface="+mn-ea"/>
              </a:rPr>
              <a:t>第十五步：</a:t>
            </a:r>
            <a:r>
              <a:rPr lang="en-US" altLang="zh-CN" sz="2400"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zh-CN" altLang="en-US" sz="2400"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  <a:sym typeface="+mn-ea"/>
              </a:rPr>
              <a:t>省级管理员审核</a:t>
            </a:r>
            <a:r>
              <a:rPr lang="en-US" altLang="zh-CN" sz="2400"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  <a:sym typeface="+mn-ea"/>
              </a:rPr>
              <a:t> </a:t>
            </a:r>
          </a:p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latin typeface="Arial" panose="020B0604020202020204" pitchFamily="34" charset="0"/>
              <a:ea typeface="华文中宋" panose="02010600040101010101" pitchFamily="2" charset="-122"/>
              <a:cs typeface="Arial" panose="020B0604020202020204" pitchFamily="34" charset="0"/>
              <a:sym typeface="+mn-ea"/>
            </a:endParaRPr>
          </a:p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  <a:sym typeface="+mn-ea"/>
              </a:rPr>
              <a:t>         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第十六步：登记处反馈技术性收入核定表</a:t>
            </a:r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    </a:t>
            </a:r>
            <a:r>
              <a:rPr lang="zh-CN" altLang="en-US" sz="2400"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  <a:sym typeface="+mn-ea"/>
              </a:rPr>
              <a:t>→</a:t>
            </a:r>
            <a:r>
              <a:rPr lang="en-US" altLang="zh-CN" sz="2400"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  <a:sym typeface="+mn-ea"/>
              </a:rPr>
              <a:t>  </a:t>
            </a:r>
            <a:r>
              <a:rPr lang="zh-CN" altLang="en-US" sz="2400"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  <a:sym typeface="+mn-ea"/>
              </a:rPr>
              <a:t>第十七步：</a:t>
            </a:r>
            <a:r>
              <a:rPr lang="en-US" altLang="zh-CN" sz="2400"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zh-CN" altLang="en-US" sz="2400"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  <a:sym typeface="+mn-ea"/>
              </a:rPr>
              <a:t>打印盖章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核定表</a:t>
            </a:r>
            <a:endParaRPr lang="en-US" altLang="zh-CN" sz="2400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        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注：打印盖章核定表（一式三份），另附合同原件</a:t>
            </a:r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1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份、技术合同信息表</a:t>
            </a:r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2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份</a:t>
            </a:r>
          </a:p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              技术合同</a:t>
            </a:r>
            <a:r>
              <a:rPr lang="en-US" altLang="zh-CN" sz="240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需要先做免税认定登记才能开免税发票</a:t>
            </a:r>
            <a:r>
              <a:rPr lang="zh-CN" altLang="en-US" sz="240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，切记！！！</a:t>
            </a:r>
          </a:p>
        </p:txBody>
      </p:sp>
      <p:sp>
        <p:nvSpPr>
          <p:cNvPr id="2" name="矩形 1"/>
          <p:cNvSpPr/>
          <p:nvPr/>
        </p:nvSpPr>
        <p:spPr>
          <a:xfrm>
            <a:off x="777551" y="435872"/>
            <a:ext cx="426593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100000">
                      <a:srgbClr val="00518E"/>
                    </a:gs>
                    <a:gs pos="0">
                      <a:srgbClr val="1A60E7"/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阿里巴巴普惠体 H" panose="00020600040101010101" pitchFamily="18" charset="-122"/>
                <a:ea typeface="阿里巴巴普惠体 H" panose="00020600040101010101" pitchFamily="18" charset="-122"/>
              </a:rPr>
              <a:t>一、技术合同认定登记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3_Office 主题​​">
  <a:themeElements>
    <a:clrScheme name="自定义 6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0890FB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可嵌入">
      <a:majorFont>
        <a:latin typeface="Arial Black"/>
        <a:ea typeface="微软雅黑 Heavy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gradFill flip="none" rotWithShape="1">
            <a:gsLst>
              <a:gs pos="0">
                <a:srgbClr val="0070C0"/>
              </a:gs>
              <a:gs pos="30000">
                <a:srgbClr val="00B0F0"/>
              </a:gs>
              <a:gs pos="70000">
                <a:schemeClr val="bg1">
                  <a:alpha val="0"/>
                </a:schemeClr>
              </a:gs>
            </a:gsLst>
            <a:lin ang="0" scaled="1"/>
            <a:tileRect/>
          </a:gra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272</Words>
  <Application>Microsoft Office PowerPoint</Application>
  <PresentationFormat>自定义</PresentationFormat>
  <Paragraphs>62</Paragraphs>
  <Slides>6</Slides>
  <Notes>6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7" baseType="lpstr">
      <vt:lpstr>113_Office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梦 秦</dc:creator>
  <cp:lastModifiedBy>微软用户</cp:lastModifiedBy>
  <cp:revision>158</cp:revision>
  <dcterms:created xsi:type="dcterms:W3CDTF">2021-03-13T11:05:00Z</dcterms:created>
  <dcterms:modified xsi:type="dcterms:W3CDTF">2021-08-31T05:32:05Z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SaveFontToCloudKey">
    <vt:lpwstr>434695951_cloud</vt:lpwstr>
  </property>
  <property fmtid="{D5CDD505-2E9C-101B-9397-08002B2CF9AE}" pid="3" name="ICV">
    <vt:lpwstr>2411949B4D4646DFBBAB5FA4C75DF558</vt:lpwstr>
  </property>
  <property fmtid="{D5CDD505-2E9C-101B-9397-08002B2CF9AE}" pid="4" name="KSOProductBuildVer">
    <vt:lpwstr>2052-11.1.0.10577</vt:lpwstr>
  </property>
</Properties>
</file>